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9" r:id="rId3"/>
    <p:sldId id="270" r:id="rId4"/>
    <p:sldId id="271" r:id="rId5"/>
    <p:sldId id="257" r:id="rId6"/>
    <p:sldId id="260" r:id="rId7"/>
    <p:sldId id="261" r:id="rId8"/>
    <p:sldId id="262" r:id="rId9"/>
    <p:sldId id="263" r:id="rId10"/>
    <p:sldId id="264" r:id="rId11"/>
    <p:sldId id="266" r:id="rId12"/>
    <p:sldId id="259" r:id="rId13"/>
    <p:sldId id="267" r:id="rId14"/>
    <p:sldId id="26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10" autoAdjust="0"/>
  </p:normalViewPr>
  <p:slideViewPr>
    <p:cSldViewPr>
      <p:cViewPr varScale="1">
        <p:scale>
          <a:sx n="65" d="100"/>
          <a:sy n="65" d="100"/>
        </p:scale>
        <p:origin x="-153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6D09C6-134B-44AC-B92A-D96EB59898CA}" type="datetimeFigureOut">
              <a:rPr lang="en-IN" smtClean="0"/>
              <a:t>07-02-2018</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71BD45-B04F-4254-86E5-24AC852D7B0E}" type="slidenum">
              <a:rPr lang="en-IN" smtClean="0"/>
              <a:t>‹#›</a:t>
            </a:fld>
            <a:endParaRPr lang="en-IN"/>
          </a:p>
        </p:txBody>
      </p:sp>
    </p:spTree>
    <p:extLst>
      <p:ext uri="{BB962C8B-B14F-4D97-AF65-F5344CB8AC3E}">
        <p14:creationId xmlns:p14="http://schemas.microsoft.com/office/powerpoint/2010/main" val="3728002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E71BD45-B04F-4254-86E5-24AC852D7B0E}" type="slidenum">
              <a:rPr lang="en-IN" smtClean="0"/>
              <a:t>2</a:t>
            </a:fld>
            <a:endParaRPr lang="en-IN"/>
          </a:p>
        </p:txBody>
      </p:sp>
    </p:spTree>
    <p:extLst>
      <p:ext uri="{BB962C8B-B14F-4D97-AF65-F5344CB8AC3E}">
        <p14:creationId xmlns:p14="http://schemas.microsoft.com/office/powerpoint/2010/main" val="2428947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MIT, 2</a:t>
            </a:r>
            <a:r>
              <a:rPr lang="en-US" baseline="0" dirty="0" smtClean="0"/>
              <a:t> Stanford 3 Harvard 4 Caltech 5 </a:t>
            </a:r>
            <a:r>
              <a:rPr lang="en-US" baseline="0" dirty="0" err="1" smtClean="0"/>
              <a:t>Cambrdige</a:t>
            </a:r>
            <a:r>
              <a:rPr lang="en-US" baseline="0" dirty="0" smtClean="0"/>
              <a:t> </a:t>
            </a:r>
            <a:endParaRPr lang="en-IN" dirty="0"/>
          </a:p>
        </p:txBody>
      </p:sp>
      <p:sp>
        <p:nvSpPr>
          <p:cNvPr id="4" name="Slide Number Placeholder 3"/>
          <p:cNvSpPr>
            <a:spLocks noGrp="1"/>
          </p:cNvSpPr>
          <p:nvPr>
            <p:ph type="sldNum" sz="quarter" idx="10"/>
          </p:nvPr>
        </p:nvSpPr>
        <p:spPr/>
        <p:txBody>
          <a:bodyPr/>
          <a:lstStyle/>
          <a:p>
            <a:fld id="{AE71BD45-B04F-4254-86E5-24AC852D7B0E}" type="slidenum">
              <a:rPr lang="en-IN" smtClean="0"/>
              <a:t>6</a:t>
            </a:fld>
            <a:endParaRPr lang="en-IN"/>
          </a:p>
        </p:txBody>
      </p:sp>
    </p:spTree>
    <p:extLst>
      <p:ext uri="{BB962C8B-B14F-4D97-AF65-F5344CB8AC3E}">
        <p14:creationId xmlns:p14="http://schemas.microsoft.com/office/powerpoint/2010/main" val="829706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The astonishing and intimidating diversity makes students highly adaptable and aware, a few personality traits that later becomes a major asset for being holistically successful in the fast paced, globalized world.</a:t>
            </a:r>
            <a:endParaRPr lang="en-IN" dirty="0"/>
          </a:p>
        </p:txBody>
      </p:sp>
      <p:sp>
        <p:nvSpPr>
          <p:cNvPr id="4" name="Slide Number Placeholder 3"/>
          <p:cNvSpPr>
            <a:spLocks noGrp="1"/>
          </p:cNvSpPr>
          <p:nvPr>
            <p:ph type="sldNum" sz="quarter" idx="10"/>
          </p:nvPr>
        </p:nvSpPr>
        <p:spPr/>
        <p:txBody>
          <a:bodyPr/>
          <a:lstStyle/>
          <a:p>
            <a:fld id="{AE71BD45-B04F-4254-86E5-24AC852D7B0E}" type="slidenum">
              <a:rPr lang="en-IN" smtClean="0"/>
              <a:t>10</a:t>
            </a:fld>
            <a:endParaRPr lang="en-IN"/>
          </a:p>
        </p:txBody>
      </p:sp>
    </p:spTree>
    <p:extLst>
      <p:ext uri="{BB962C8B-B14F-4D97-AF65-F5344CB8AC3E}">
        <p14:creationId xmlns:p14="http://schemas.microsoft.com/office/powerpoint/2010/main" val="3564955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Lets explore this world while we can, Who knows how long we may live</a:t>
            </a:r>
            <a:br>
              <a:rPr lang="en-IN" dirty="0" smtClean="0"/>
            </a:br>
            <a:r>
              <a:rPr lang="en-IN" dirty="0" smtClean="0"/>
              <a:t>And even if we are alive, how long are we going to remain young </a:t>
            </a:r>
          </a:p>
          <a:p>
            <a:endParaRPr lang="en-IN" dirty="0"/>
          </a:p>
        </p:txBody>
      </p:sp>
      <p:sp>
        <p:nvSpPr>
          <p:cNvPr id="4" name="Slide Number Placeholder 3"/>
          <p:cNvSpPr>
            <a:spLocks noGrp="1"/>
          </p:cNvSpPr>
          <p:nvPr>
            <p:ph type="sldNum" sz="quarter" idx="10"/>
          </p:nvPr>
        </p:nvSpPr>
        <p:spPr/>
        <p:txBody>
          <a:bodyPr/>
          <a:lstStyle/>
          <a:p>
            <a:fld id="{AE71BD45-B04F-4254-86E5-24AC852D7B0E}" type="slidenum">
              <a:rPr lang="en-IN" smtClean="0"/>
              <a:t>12</a:t>
            </a:fld>
            <a:endParaRPr lang="en-IN"/>
          </a:p>
        </p:txBody>
      </p:sp>
    </p:spTree>
    <p:extLst>
      <p:ext uri="{BB962C8B-B14F-4D97-AF65-F5344CB8AC3E}">
        <p14:creationId xmlns:p14="http://schemas.microsoft.com/office/powerpoint/2010/main" val="2934639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3025914"/>
            <a:ext cx="6172200" cy="707886"/>
          </a:xfrm>
          <a:prstGeom prst="rect">
            <a:avLst/>
          </a:prstGeom>
          <a:noFill/>
        </p:spPr>
        <p:txBody>
          <a:bodyPr wrap="square" rtlCol="0">
            <a:spAutoFit/>
          </a:bodyPr>
          <a:lstStyle/>
          <a:p>
            <a:r>
              <a:rPr lang="en-US" sz="4000" b="1" dirty="0" smtClean="0">
                <a:solidFill>
                  <a:srgbClr val="C00000"/>
                </a:solidFill>
                <a:effectLst>
                  <a:outerShdw blurRad="38100" dist="38100" dir="2700000" algn="tl">
                    <a:srgbClr val="000000">
                      <a:alpha val="43137"/>
                    </a:srgbClr>
                  </a:outerShdw>
                </a:effectLst>
              </a:rPr>
              <a:t>Benefits of Studying in USA </a:t>
            </a:r>
            <a:endParaRPr lang="en-IN" sz="4000" b="1" dirty="0">
              <a:solidFill>
                <a:srgbClr val="C00000"/>
              </a:solidFill>
              <a:effectLst>
                <a:outerShdw blurRad="38100" dist="38100" dir="2700000" algn="tl">
                  <a:srgbClr val="000000">
                    <a:alpha val="43137"/>
                  </a:srgbClr>
                </a:outerShdw>
              </a:effectLst>
            </a:endParaRPr>
          </a:p>
        </p:txBody>
      </p:sp>
      <p:sp>
        <p:nvSpPr>
          <p:cNvPr id="4" name="TextBox 3"/>
          <p:cNvSpPr txBox="1"/>
          <p:nvPr/>
        </p:nvSpPr>
        <p:spPr>
          <a:xfrm>
            <a:off x="2362200" y="3962400"/>
            <a:ext cx="5105400" cy="1477328"/>
          </a:xfrm>
          <a:prstGeom prst="rect">
            <a:avLst/>
          </a:prstGeom>
          <a:noFill/>
        </p:spPr>
        <p:txBody>
          <a:bodyPr wrap="square" rtlCol="0">
            <a:spAutoFit/>
          </a:bodyPr>
          <a:lstStyle/>
          <a:p>
            <a:pPr algn="ctr"/>
            <a:endParaRPr lang="en-US" dirty="0" smtClean="0"/>
          </a:p>
          <a:p>
            <a:pPr algn="ctr"/>
            <a:r>
              <a:rPr lang="en-US" b="1" dirty="0" smtClean="0"/>
              <a:t>Parvez Alam, Ph.D</a:t>
            </a:r>
          </a:p>
          <a:p>
            <a:pPr algn="ctr"/>
            <a:r>
              <a:rPr lang="en-US" dirty="0" smtClean="0"/>
              <a:t>School of Biological Sciences</a:t>
            </a:r>
            <a:endParaRPr lang="en-IN" dirty="0" smtClean="0"/>
          </a:p>
          <a:p>
            <a:pPr algn="ctr"/>
            <a:r>
              <a:rPr lang="en-US" dirty="0" smtClean="0"/>
              <a:t>Indian Institute of Technology, New Delhi, India</a:t>
            </a:r>
          </a:p>
          <a:p>
            <a:pPr algn="ctr"/>
            <a:r>
              <a:rPr lang="en-US" b="1" dirty="0" smtClean="0"/>
              <a:t>Indo US- STEM Fellow 2016- 2017</a:t>
            </a:r>
          </a:p>
        </p:txBody>
      </p:sp>
      <p:pic>
        <p:nvPicPr>
          <p:cNvPr id="7170"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0062"/>
            <a:ext cx="9144000" cy="1633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046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C00000"/>
                </a:solidFill>
              </a:rPr>
              <a:t>Well rounded personality</a:t>
            </a:r>
            <a:endParaRPr lang="en-IN" sz="4000" dirty="0">
              <a:solidFill>
                <a:srgbClr val="C00000"/>
              </a:solidFill>
            </a:endParaRPr>
          </a:p>
        </p:txBody>
      </p:sp>
      <p:sp>
        <p:nvSpPr>
          <p:cNvPr id="3" name="Rectangle 2"/>
          <p:cNvSpPr/>
          <p:nvPr/>
        </p:nvSpPr>
        <p:spPr>
          <a:xfrm>
            <a:off x="533400" y="1524000"/>
            <a:ext cx="5867400" cy="3693319"/>
          </a:xfrm>
          <a:prstGeom prst="rect">
            <a:avLst/>
          </a:prstGeom>
        </p:spPr>
        <p:txBody>
          <a:bodyPr wrap="square">
            <a:spAutoFit/>
          </a:bodyPr>
          <a:lstStyle/>
          <a:p>
            <a:pPr marL="285750" indent="-285750">
              <a:buFont typeface="Wingdings" pitchFamily="2" charset="2"/>
              <a:buChar char="Ø"/>
            </a:pPr>
            <a:r>
              <a:rPr lang="en-IN" dirty="0" smtClean="0"/>
              <a:t>US education system encourages </a:t>
            </a:r>
            <a:r>
              <a:rPr lang="en-IN" dirty="0"/>
              <a:t>holistic development of the students. Prime focus is on the prolific development of the students through practical exposure and application based </a:t>
            </a:r>
            <a:r>
              <a:rPr lang="en-IN" dirty="0" smtClean="0"/>
              <a:t>academics</a:t>
            </a:r>
            <a:endParaRPr lang="en-IN" dirty="0"/>
          </a:p>
          <a:p>
            <a:pPr marL="285750" indent="-285750">
              <a:buFont typeface="Wingdings" pitchFamily="2" charset="2"/>
              <a:buChar char="Ø"/>
            </a:pPr>
            <a:endParaRPr lang="en-IN" dirty="0"/>
          </a:p>
          <a:p>
            <a:pPr marL="285750" indent="-285750">
              <a:buFont typeface="Wingdings" pitchFamily="2" charset="2"/>
              <a:buChar char="Ø"/>
            </a:pPr>
            <a:r>
              <a:rPr lang="en-IN" dirty="0"/>
              <a:t> US provides both a conducive and challenging environment, that makes a student much stronger individual and an extremely independent </a:t>
            </a:r>
            <a:r>
              <a:rPr lang="en-IN" dirty="0" smtClean="0"/>
              <a:t>person</a:t>
            </a:r>
          </a:p>
          <a:p>
            <a:pPr marL="285750" indent="-285750">
              <a:buFont typeface="Wingdings" pitchFamily="2" charset="2"/>
              <a:buChar char="Ø"/>
            </a:pPr>
            <a:endParaRPr lang="en-IN" dirty="0"/>
          </a:p>
          <a:p>
            <a:pPr marL="285750" indent="-285750">
              <a:buFont typeface="Wingdings" pitchFamily="2" charset="2"/>
              <a:buChar char="Ø"/>
            </a:pPr>
            <a:r>
              <a:rPr lang="en-IN" dirty="0" smtClean="0"/>
              <a:t>The </a:t>
            </a:r>
            <a:r>
              <a:rPr lang="en-IN" dirty="0"/>
              <a:t>exposure to the US, one of the most culturally diverse and inclusive societies in the world, along with its vibrant college campuses, is seldom replicated in those of any other countries. </a:t>
            </a:r>
          </a:p>
        </p:txBody>
      </p:sp>
      <p:pic>
        <p:nvPicPr>
          <p:cNvPr id="1026" name="Picture 2" descr="American education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1154" y="1752600"/>
            <a:ext cx="2965246" cy="2732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014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1143000"/>
          </a:xfrm>
        </p:spPr>
        <p:txBody>
          <a:bodyPr>
            <a:normAutofit fontScale="90000"/>
          </a:bodyPr>
          <a:lstStyle/>
          <a:p>
            <a:r>
              <a:rPr lang="en-US" dirty="0" smtClean="0">
                <a:solidFill>
                  <a:srgbClr val="C00000"/>
                </a:solidFill>
              </a:rPr>
              <a:t>Get international experience for your CV</a:t>
            </a:r>
            <a:endParaRPr lang="en-IN" dirty="0">
              <a:solidFill>
                <a:srgbClr val="C00000"/>
              </a:solidFill>
            </a:endParaRPr>
          </a:p>
        </p:txBody>
      </p:sp>
      <p:sp>
        <p:nvSpPr>
          <p:cNvPr id="3" name="Rectangle 2"/>
          <p:cNvSpPr/>
          <p:nvPr/>
        </p:nvSpPr>
        <p:spPr>
          <a:xfrm>
            <a:off x="762000" y="1447800"/>
            <a:ext cx="4572000" cy="4801314"/>
          </a:xfrm>
          <a:prstGeom prst="rect">
            <a:avLst/>
          </a:prstGeom>
        </p:spPr>
        <p:txBody>
          <a:bodyPr wrap="square">
            <a:spAutoFit/>
          </a:bodyPr>
          <a:lstStyle/>
          <a:p>
            <a:pPr marL="285750" indent="-285750">
              <a:buFont typeface="Wingdings" pitchFamily="2" charset="2"/>
              <a:buChar char="Ø"/>
            </a:pPr>
            <a:r>
              <a:rPr lang="en-IN" dirty="0"/>
              <a:t>Being aware of the fact that US universities have a great reputation and are well-known for the quality of their education, it’s not surprising that companies </a:t>
            </a:r>
            <a:r>
              <a:rPr lang="en-IN" dirty="0" smtClean="0"/>
              <a:t>are excited </a:t>
            </a:r>
            <a:r>
              <a:rPr lang="en-IN" dirty="0"/>
              <a:t>to welcome young people with US </a:t>
            </a:r>
            <a:r>
              <a:rPr lang="en-IN" dirty="0" smtClean="0"/>
              <a:t>degrees</a:t>
            </a:r>
          </a:p>
          <a:p>
            <a:pPr marL="285750" indent="-285750">
              <a:buFont typeface="Wingdings" pitchFamily="2" charset="2"/>
              <a:buChar char="Ø"/>
            </a:pPr>
            <a:endParaRPr lang="en-IN" dirty="0"/>
          </a:p>
          <a:p>
            <a:pPr marL="285750" indent="-285750">
              <a:buFont typeface="Wingdings" pitchFamily="2" charset="2"/>
              <a:buChar char="Ø"/>
            </a:pPr>
            <a:r>
              <a:rPr lang="en-IN" dirty="0" smtClean="0"/>
              <a:t>By </a:t>
            </a:r>
            <a:r>
              <a:rPr lang="en-IN" dirty="0"/>
              <a:t>studying in the US, you will make </a:t>
            </a:r>
            <a:r>
              <a:rPr lang="en-IN" dirty="0" smtClean="0"/>
              <a:t>the first </a:t>
            </a:r>
            <a:r>
              <a:rPr lang="en-IN" dirty="0"/>
              <a:t>step towards a successful international career. During your student years, you will also have the opportunity to </a:t>
            </a:r>
            <a:r>
              <a:rPr lang="en-IN" dirty="0" smtClean="0"/>
              <a:t>gain experience </a:t>
            </a:r>
            <a:r>
              <a:rPr lang="en-IN" dirty="0"/>
              <a:t>in your </a:t>
            </a:r>
            <a:r>
              <a:rPr lang="en-IN" dirty="0" smtClean="0"/>
              <a:t>field </a:t>
            </a:r>
            <a:r>
              <a:rPr lang="en-IN" dirty="0"/>
              <a:t>of study through the Optional Practical Training </a:t>
            </a:r>
            <a:r>
              <a:rPr lang="en-IN" dirty="0" smtClean="0"/>
              <a:t>program</a:t>
            </a:r>
          </a:p>
          <a:p>
            <a:pPr marL="285750" indent="-285750">
              <a:buFont typeface="Wingdings" pitchFamily="2" charset="2"/>
              <a:buChar char="Ø"/>
            </a:pPr>
            <a:endParaRPr lang="en-IN" dirty="0"/>
          </a:p>
          <a:p>
            <a:pPr marL="285750" indent="-285750">
              <a:buFont typeface="Wingdings" pitchFamily="2" charset="2"/>
              <a:buChar char="Ø"/>
            </a:pPr>
            <a:r>
              <a:rPr lang="en-IN" dirty="0" smtClean="0"/>
              <a:t>Studying </a:t>
            </a:r>
            <a:r>
              <a:rPr lang="en-IN" dirty="0"/>
              <a:t>abroad at a US university is perfect preparation for an </a:t>
            </a:r>
            <a:r>
              <a:rPr lang="en-IN" dirty="0" smtClean="0"/>
              <a:t>international workplace</a:t>
            </a:r>
            <a:r>
              <a:rPr lang="en-IN" dirty="0"/>
              <a:t>, giving you the international experience which is sought by many </a:t>
            </a:r>
            <a:r>
              <a:rPr lang="en-IN" dirty="0" smtClean="0"/>
              <a:t>employers</a:t>
            </a:r>
            <a:endParaRPr lang="en-IN" dirty="0"/>
          </a:p>
        </p:txBody>
      </p:sp>
      <p:pic>
        <p:nvPicPr>
          <p:cNvPr id="4098" name="Picture 2" descr="Image result for international experience for your c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599" y="2290763"/>
            <a:ext cx="3345873" cy="2205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458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8229600" cy="1143000"/>
          </a:xfrm>
        </p:spPr>
        <p:txBody>
          <a:bodyPr>
            <a:normAutofit fontScale="90000"/>
          </a:bodyPr>
          <a:lstStyle/>
          <a:p>
            <a:r>
              <a:rPr lang="en-US" dirty="0">
                <a:solidFill>
                  <a:srgbClr val="C00000"/>
                </a:solidFill>
              </a:rPr>
              <a:t>Travel the world </a:t>
            </a:r>
            <a:br>
              <a:rPr lang="en-US" dirty="0">
                <a:solidFill>
                  <a:srgbClr val="C00000"/>
                </a:solidFill>
              </a:rPr>
            </a:br>
            <a:endParaRPr lang="en-IN" dirty="0">
              <a:solidFill>
                <a:srgbClr val="C00000"/>
              </a:solidFill>
            </a:endParaRPr>
          </a:p>
        </p:txBody>
      </p:sp>
      <p:sp>
        <p:nvSpPr>
          <p:cNvPr id="3" name="TextBox 2"/>
          <p:cNvSpPr txBox="1"/>
          <p:nvPr/>
        </p:nvSpPr>
        <p:spPr>
          <a:xfrm>
            <a:off x="1219200" y="1676400"/>
            <a:ext cx="3962400" cy="2862322"/>
          </a:xfrm>
          <a:prstGeom prst="rect">
            <a:avLst/>
          </a:prstGeom>
          <a:noFill/>
        </p:spPr>
        <p:txBody>
          <a:bodyPr wrap="square" rtlCol="0">
            <a:spAutoFit/>
          </a:bodyPr>
          <a:lstStyle/>
          <a:p>
            <a:pPr marL="285750" indent="-285750">
              <a:buFont typeface="Wingdings" pitchFamily="2" charset="2"/>
              <a:buChar char="Ø"/>
            </a:pPr>
            <a:r>
              <a:rPr lang="en-IN" dirty="0" smtClean="0"/>
              <a:t>Travelling </a:t>
            </a:r>
            <a:r>
              <a:rPr lang="en-IN" dirty="0"/>
              <a:t>Abroad for a holiday from India always looks like </a:t>
            </a:r>
            <a:r>
              <a:rPr lang="en-IN" dirty="0" smtClean="0"/>
              <a:t>an </a:t>
            </a:r>
            <a:r>
              <a:rPr lang="en-IN" dirty="0"/>
              <a:t>expensive affair, but when you are living abroad and earning in </a:t>
            </a:r>
            <a:r>
              <a:rPr lang="en-IN" dirty="0" smtClean="0"/>
              <a:t>a foreign </a:t>
            </a:r>
            <a:r>
              <a:rPr lang="en-IN" dirty="0"/>
              <a:t>currency, making holiday plans to exotic locations will be a lot </a:t>
            </a:r>
            <a:r>
              <a:rPr lang="en-IN" dirty="0" smtClean="0"/>
              <a:t>easier</a:t>
            </a:r>
          </a:p>
          <a:p>
            <a:pPr marL="285750" indent="-285750">
              <a:buFont typeface="Wingdings" pitchFamily="2" charset="2"/>
              <a:buChar char="Ø"/>
            </a:pPr>
            <a:endParaRPr lang="en-IN" dirty="0"/>
          </a:p>
          <a:p>
            <a:pPr marL="285750" indent="-285750">
              <a:buFont typeface="Wingdings" pitchFamily="2" charset="2"/>
              <a:buChar char="Ø"/>
            </a:pPr>
            <a:r>
              <a:rPr lang="en-IN" dirty="0" smtClean="0"/>
              <a:t>Countries </a:t>
            </a:r>
            <a:r>
              <a:rPr lang="en-IN" dirty="0"/>
              <a:t>like UK, </a:t>
            </a:r>
            <a:r>
              <a:rPr lang="en-IN" dirty="0" smtClean="0"/>
              <a:t>US are </a:t>
            </a:r>
            <a:r>
              <a:rPr lang="en-IN" dirty="0"/>
              <a:t>portals to </a:t>
            </a:r>
            <a:r>
              <a:rPr lang="en-IN" dirty="0" smtClean="0"/>
              <a:t>get easy </a:t>
            </a:r>
            <a:r>
              <a:rPr lang="en-IN" dirty="0"/>
              <a:t>access to some of the most exiting travel </a:t>
            </a:r>
            <a:r>
              <a:rPr lang="en-IN" dirty="0" smtClean="0"/>
              <a:t>destinations</a:t>
            </a:r>
            <a:endParaRPr lang="en-IN" dirty="0"/>
          </a:p>
        </p:txBody>
      </p:sp>
      <p:sp>
        <p:nvSpPr>
          <p:cNvPr id="4" name="Rectangle 3"/>
          <p:cNvSpPr/>
          <p:nvPr/>
        </p:nvSpPr>
        <p:spPr>
          <a:xfrm>
            <a:off x="2057399" y="4800600"/>
            <a:ext cx="5020755" cy="1200329"/>
          </a:xfrm>
          <a:prstGeom prst="rect">
            <a:avLst/>
          </a:prstGeom>
        </p:spPr>
        <p:txBody>
          <a:bodyPr wrap="square">
            <a:spAutoFit/>
          </a:bodyPr>
          <a:lstStyle/>
          <a:p>
            <a:pPr fontAlgn="base"/>
            <a:r>
              <a:rPr lang="en-IN" b="1" dirty="0" smtClean="0"/>
              <a:t>“</a:t>
            </a:r>
            <a:r>
              <a:rPr lang="en-IN" b="1" dirty="0" err="1" smtClean="0"/>
              <a:t>sair</a:t>
            </a:r>
            <a:r>
              <a:rPr lang="en-IN" b="1" dirty="0" smtClean="0"/>
              <a:t> </a:t>
            </a:r>
            <a:r>
              <a:rPr lang="en-IN" b="1" dirty="0" err="1"/>
              <a:t>kar</a:t>
            </a:r>
            <a:r>
              <a:rPr lang="en-IN" b="1" dirty="0"/>
              <a:t> </a:t>
            </a:r>
            <a:r>
              <a:rPr lang="en-IN" b="1" dirty="0" err="1"/>
              <a:t>duniyā</a:t>
            </a:r>
            <a:r>
              <a:rPr lang="en-IN" b="1" dirty="0"/>
              <a:t> </a:t>
            </a:r>
            <a:r>
              <a:rPr lang="en-IN" b="1" dirty="0" err="1"/>
              <a:t>kī</a:t>
            </a:r>
            <a:r>
              <a:rPr lang="en-IN" b="1" dirty="0"/>
              <a:t> </a:t>
            </a:r>
            <a:r>
              <a:rPr lang="en-IN" b="1" dirty="0" err="1"/>
              <a:t>ġhāfil</a:t>
            </a:r>
            <a:r>
              <a:rPr lang="en-IN" b="1" dirty="0"/>
              <a:t> </a:t>
            </a:r>
            <a:r>
              <a:rPr lang="en-IN" b="1" dirty="0" err="1"/>
              <a:t>zindagānī</a:t>
            </a:r>
            <a:r>
              <a:rPr lang="en-IN" b="1" dirty="0"/>
              <a:t> </a:t>
            </a:r>
            <a:r>
              <a:rPr lang="en-IN" b="1" dirty="0" err="1"/>
              <a:t>phir</a:t>
            </a:r>
            <a:r>
              <a:rPr lang="en-IN" b="1" dirty="0"/>
              <a:t> </a:t>
            </a:r>
            <a:r>
              <a:rPr lang="en-IN" b="1" dirty="0" err="1"/>
              <a:t>kahāñ</a:t>
            </a:r>
            <a:r>
              <a:rPr lang="en-IN" b="1" dirty="0"/>
              <a:t> </a:t>
            </a:r>
          </a:p>
          <a:p>
            <a:pPr fontAlgn="base"/>
            <a:r>
              <a:rPr lang="en-IN" b="1" dirty="0" err="1"/>
              <a:t>zindagī</a:t>
            </a:r>
            <a:r>
              <a:rPr lang="en-IN" b="1" dirty="0"/>
              <a:t> gar </a:t>
            </a:r>
            <a:r>
              <a:rPr lang="en-IN" b="1" dirty="0" err="1"/>
              <a:t>kuchh</a:t>
            </a:r>
            <a:r>
              <a:rPr lang="en-IN" b="1" dirty="0"/>
              <a:t> </a:t>
            </a:r>
            <a:r>
              <a:rPr lang="en-IN" b="1" dirty="0" err="1"/>
              <a:t>rahī</a:t>
            </a:r>
            <a:r>
              <a:rPr lang="en-IN" b="1" dirty="0"/>
              <a:t> to ye </a:t>
            </a:r>
            <a:r>
              <a:rPr lang="en-IN" b="1" dirty="0" err="1"/>
              <a:t>javānī</a:t>
            </a:r>
            <a:r>
              <a:rPr lang="en-IN" b="1" dirty="0"/>
              <a:t> </a:t>
            </a:r>
            <a:r>
              <a:rPr lang="en-IN" b="1" dirty="0" err="1"/>
              <a:t>phir</a:t>
            </a:r>
            <a:r>
              <a:rPr lang="en-IN" b="1" dirty="0"/>
              <a:t> </a:t>
            </a:r>
            <a:r>
              <a:rPr lang="en-IN" b="1" dirty="0" err="1" smtClean="0"/>
              <a:t>kahāñ</a:t>
            </a:r>
            <a:r>
              <a:rPr lang="en-IN" b="1" dirty="0" smtClean="0"/>
              <a:t>” </a:t>
            </a:r>
          </a:p>
          <a:p>
            <a:pPr fontAlgn="base"/>
            <a:r>
              <a:rPr lang="en-US" b="1" i="1" dirty="0" smtClean="0"/>
              <a:t>                                                          </a:t>
            </a:r>
            <a:r>
              <a:rPr lang="en-US" b="1" i="1" dirty="0" err="1" smtClean="0">
                <a:solidFill>
                  <a:srgbClr val="C00000"/>
                </a:solidFill>
              </a:rPr>
              <a:t>Mirza</a:t>
            </a:r>
            <a:r>
              <a:rPr lang="en-US" b="1" i="1" dirty="0" smtClean="0">
                <a:solidFill>
                  <a:srgbClr val="C00000"/>
                </a:solidFill>
              </a:rPr>
              <a:t> </a:t>
            </a:r>
            <a:r>
              <a:rPr lang="en-US" b="1" i="1" dirty="0" err="1" smtClean="0">
                <a:solidFill>
                  <a:srgbClr val="C00000"/>
                </a:solidFill>
              </a:rPr>
              <a:t>Ghalib</a:t>
            </a:r>
            <a:endParaRPr lang="en-US" b="1" i="1" dirty="0">
              <a:solidFill>
                <a:srgbClr val="C00000"/>
              </a:solidFill>
            </a:endParaRPr>
          </a:p>
          <a:p>
            <a:pPr fontAlgn="base"/>
            <a:endParaRPr lang="en-IN" b="1" dirty="0"/>
          </a:p>
        </p:txBody>
      </p:sp>
      <p:sp>
        <p:nvSpPr>
          <p:cNvPr id="5" name="AutoShape 2" descr="Image result for travel the worl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806568"/>
            <a:ext cx="3793111" cy="2613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025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C00000"/>
                </a:solidFill>
              </a:rPr>
              <a:t>Acknowledgements </a:t>
            </a:r>
            <a:endParaRPr lang="en-IN" sz="4000" b="1" dirty="0">
              <a:solidFill>
                <a:srgbClr val="C00000"/>
              </a:solidFill>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sz="2000" dirty="0"/>
              <a:t>Prof. Anil Pradhan, Prof. Sultana Nahar and Prof. Karen </a:t>
            </a:r>
            <a:r>
              <a:rPr lang="en-US" sz="2000" dirty="0" smtClean="0"/>
              <a:t>Irving (OSU)</a:t>
            </a:r>
          </a:p>
          <a:p>
            <a:pPr>
              <a:buFont typeface="Wingdings" pitchFamily="2" charset="2"/>
              <a:buChar char="Ø"/>
            </a:pPr>
            <a:r>
              <a:rPr lang="en-US" sz="2000" dirty="0" smtClean="0"/>
              <a:t>Ph.D mentors (Prof. Rizwan Khan- AMU and Prof. Chris Jaroniec- OSU)</a:t>
            </a:r>
          </a:p>
          <a:p>
            <a:pPr>
              <a:buFont typeface="Wingdings" pitchFamily="2" charset="2"/>
              <a:buChar char="Ø"/>
            </a:pPr>
            <a:r>
              <a:rPr lang="en-US" sz="2000" dirty="0" smtClean="0"/>
              <a:t>STEM fellows (Swaleha, Sabiha and Taqseer)</a:t>
            </a:r>
          </a:p>
          <a:p>
            <a:pPr>
              <a:buFont typeface="Wingdings" pitchFamily="2" charset="2"/>
              <a:buChar char="Ø"/>
            </a:pPr>
            <a:endParaRPr lang="en-US" sz="2000" dirty="0"/>
          </a:p>
          <a:p>
            <a:pPr marL="0" indent="0">
              <a:buNone/>
            </a:pPr>
            <a:endParaRPr lang="en-IN" sz="2000" dirty="0"/>
          </a:p>
        </p:txBody>
      </p:sp>
      <p:sp>
        <p:nvSpPr>
          <p:cNvPr id="4" name="AutoShape 2" descr="Image result for the ohio state univers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32" y="5401299"/>
            <a:ext cx="2495550" cy="1312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descr="Image result for us department of sta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3204" y="5421623"/>
            <a:ext cx="1449416" cy="1449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8" descr="Image result for aligarh muslim university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820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2394" y="5421623"/>
            <a:ext cx="1421356"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11" descr="Image result for usief log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820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4409" y="5279754"/>
            <a:ext cx="1699591"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
          <p:cNvPicPr>
            <a:picLocks noChangeAspect="1" noChangeArrowheads="1"/>
          </p:cNvPicPr>
          <p:nvPr/>
        </p:nvPicPr>
        <p:blipFill>
          <a:blip r:embed="rId6" cstate="print"/>
          <a:srcRect/>
          <a:stretch>
            <a:fillRect/>
          </a:stretch>
        </p:blipFill>
        <p:spPr bwMode="auto">
          <a:xfrm>
            <a:off x="2344788" y="2733160"/>
            <a:ext cx="4665612" cy="2677040"/>
          </a:xfrm>
          <a:prstGeom prst="rect">
            <a:avLst/>
          </a:prstGeom>
          <a:noFill/>
          <a:ln w="9525">
            <a:noFill/>
            <a:miter lim="800000"/>
            <a:headEnd/>
            <a:tailEnd/>
          </a:ln>
          <a:effectLst/>
        </p:spPr>
      </p:pic>
    </p:spTree>
    <p:extLst>
      <p:ext uri="{BB962C8B-B14F-4D97-AF65-F5344CB8AC3E}">
        <p14:creationId xmlns:p14="http://schemas.microsoft.com/office/powerpoint/2010/main" val="3118441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2590800"/>
            <a:ext cx="4953000" cy="1277273"/>
          </a:xfrm>
          <a:prstGeom prst="rect">
            <a:avLst/>
          </a:prstGeom>
        </p:spPr>
        <p:txBody>
          <a:bodyPr wrap="square">
            <a:spAutoFit/>
          </a:bodyPr>
          <a:lstStyle/>
          <a:p>
            <a:pPr lvl="0" algn="ctr">
              <a:spcBef>
                <a:spcPct val="20000"/>
              </a:spcBef>
            </a:pPr>
            <a:r>
              <a:rPr lang="en-US" sz="7700" dirty="0">
                <a:solidFill>
                  <a:srgbClr val="C00000"/>
                </a:solidFill>
                <a:latin typeface="Brush Script MT" pitchFamily="66" charset="0"/>
              </a:rPr>
              <a:t>Thank You</a:t>
            </a:r>
            <a:endParaRPr lang="en-US" sz="7700" dirty="0">
              <a:solidFill>
                <a:srgbClr val="C00000"/>
              </a:solidFill>
              <a:latin typeface="Lucida Handwriting" panose="03010101010101010101" pitchFamily="66" charset="0"/>
            </a:endParaRPr>
          </a:p>
        </p:txBody>
      </p:sp>
      <p:sp>
        <p:nvSpPr>
          <p:cNvPr id="2" name="TextBox 1"/>
          <p:cNvSpPr txBox="1"/>
          <p:nvPr/>
        </p:nvSpPr>
        <p:spPr>
          <a:xfrm>
            <a:off x="3200400" y="5029200"/>
            <a:ext cx="5257800" cy="923330"/>
          </a:xfrm>
          <a:prstGeom prst="rect">
            <a:avLst/>
          </a:prstGeom>
          <a:noFill/>
        </p:spPr>
        <p:txBody>
          <a:bodyPr wrap="square" rtlCol="0">
            <a:spAutoFit/>
          </a:bodyPr>
          <a:lstStyle/>
          <a:p>
            <a:r>
              <a:rPr lang="en-US" b="1" dirty="0" err="1" smtClean="0"/>
              <a:t>Tu</a:t>
            </a:r>
            <a:r>
              <a:rPr lang="en-US" b="1" dirty="0" smtClean="0"/>
              <a:t> </a:t>
            </a:r>
            <a:r>
              <a:rPr lang="en-US" b="1" dirty="0" err="1" smtClean="0"/>
              <a:t>Raaze</a:t>
            </a:r>
            <a:r>
              <a:rPr lang="en-US" b="1" dirty="0" smtClean="0"/>
              <a:t>- Kun </a:t>
            </a:r>
            <a:r>
              <a:rPr lang="en-US" b="1" dirty="0" err="1" smtClean="0"/>
              <a:t>Fakan</a:t>
            </a:r>
            <a:r>
              <a:rPr lang="en-US" b="1" dirty="0" smtClean="0"/>
              <a:t> h </a:t>
            </a:r>
            <a:r>
              <a:rPr lang="en-US" b="1" dirty="0" err="1" smtClean="0"/>
              <a:t>Apni</a:t>
            </a:r>
            <a:r>
              <a:rPr lang="en-US" b="1" dirty="0" smtClean="0"/>
              <a:t> </a:t>
            </a:r>
            <a:r>
              <a:rPr lang="en-US" b="1" dirty="0" err="1" smtClean="0"/>
              <a:t>Aankho</a:t>
            </a:r>
            <a:r>
              <a:rPr lang="en-US" b="1" dirty="0" smtClean="0"/>
              <a:t> Par </a:t>
            </a:r>
            <a:r>
              <a:rPr lang="en-US" b="1" dirty="0" err="1" smtClean="0"/>
              <a:t>Ayan</a:t>
            </a:r>
            <a:r>
              <a:rPr lang="en-US" b="1" dirty="0" smtClean="0"/>
              <a:t> Ho </a:t>
            </a:r>
            <a:r>
              <a:rPr lang="en-US" b="1" dirty="0" err="1" smtClean="0"/>
              <a:t>Ja</a:t>
            </a:r>
            <a:endParaRPr lang="en-US" b="1" dirty="0" smtClean="0"/>
          </a:p>
          <a:p>
            <a:r>
              <a:rPr lang="en-US" b="1" dirty="0" err="1" smtClean="0"/>
              <a:t>Khudi</a:t>
            </a:r>
            <a:r>
              <a:rPr lang="en-US" b="1" dirty="0" smtClean="0"/>
              <a:t> </a:t>
            </a:r>
            <a:r>
              <a:rPr lang="en-US" b="1" dirty="0"/>
              <a:t>K</a:t>
            </a:r>
            <a:r>
              <a:rPr lang="en-US" b="1" dirty="0" smtClean="0"/>
              <a:t>a </a:t>
            </a:r>
            <a:r>
              <a:rPr lang="en-US" b="1" dirty="0" err="1" smtClean="0"/>
              <a:t>Raazdan</a:t>
            </a:r>
            <a:r>
              <a:rPr lang="en-US" b="1" dirty="0" smtClean="0"/>
              <a:t> Ho </a:t>
            </a:r>
            <a:r>
              <a:rPr lang="en-US" b="1" dirty="0" err="1" smtClean="0"/>
              <a:t>Ja</a:t>
            </a:r>
            <a:r>
              <a:rPr lang="en-US" b="1" dirty="0" smtClean="0"/>
              <a:t> </a:t>
            </a:r>
            <a:r>
              <a:rPr lang="en-US" b="1" dirty="0" err="1" smtClean="0"/>
              <a:t>Khuda</a:t>
            </a:r>
            <a:r>
              <a:rPr lang="en-US" b="1" dirty="0" smtClean="0"/>
              <a:t> </a:t>
            </a:r>
            <a:r>
              <a:rPr lang="en-US" b="1" dirty="0"/>
              <a:t>K</a:t>
            </a:r>
            <a:r>
              <a:rPr lang="en-US" b="1" dirty="0" smtClean="0"/>
              <a:t>a </a:t>
            </a:r>
            <a:r>
              <a:rPr lang="en-US" b="1" dirty="0" err="1" smtClean="0"/>
              <a:t>Tarjuma</a:t>
            </a:r>
            <a:r>
              <a:rPr lang="en-US" b="1" dirty="0" smtClean="0"/>
              <a:t> Ho </a:t>
            </a:r>
            <a:r>
              <a:rPr lang="en-US" b="1" dirty="0" err="1" smtClean="0"/>
              <a:t>Ja</a:t>
            </a:r>
            <a:endParaRPr lang="en-US" b="1" dirty="0" smtClean="0"/>
          </a:p>
          <a:p>
            <a:r>
              <a:rPr lang="en-US" b="1" dirty="0"/>
              <a:t> </a:t>
            </a:r>
            <a:r>
              <a:rPr lang="en-US" b="1" dirty="0" smtClean="0"/>
              <a:t>                                                                    </a:t>
            </a:r>
            <a:r>
              <a:rPr lang="en-US" b="1" i="1" dirty="0" err="1" smtClean="0">
                <a:solidFill>
                  <a:srgbClr val="C00000"/>
                </a:solidFill>
              </a:rPr>
              <a:t>Allama</a:t>
            </a:r>
            <a:r>
              <a:rPr lang="en-US" b="1" i="1" dirty="0" smtClean="0">
                <a:solidFill>
                  <a:srgbClr val="C00000"/>
                </a:solidFill>
              </a:rPr>
              <a:t> </a:t>
            </a:r>
            <a:r>
              <a:rPr lang="en-US" b="1" i="1" dirty="0" err="1" smtClean="0">
                <a:solidFill>
                  <a:srgbClr val="C00000"/>
                </a:solidFill>
              </a:rPr>
              <a:t>Iqbal</a:t>
            </a:r>
            <a:endParaRPr lang="en-IN" b="1" i="1" dirty="0">
              <a:solidFill>
                <a:srgbClr val="C00000"/>
              </a:solidFill>
            </a:endParaRPr>
          </a:p>
        </p:txBody>
      </p:sp>
    </p:spTree>
    <p:extLst>
      <p:ext uri="{BB962C8B-B14F-4D97-AF65-F5344CB8AC3E}">
        <p14:creationId xmlns:p14="http://schemas.microsoft.com/office/powerpoint/2010/main" val="2538467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784860"/>
            <a:ext cx="7696200" cy="4493538"/>
          </a:xfrm>
          <a:prstGeom prst="rect">
            <a:avLst/>
          </a:prstGeom>
        </p:spPr>
        <p:txBody>
          <a:bodyPr wrap="square">
            <a:spAutoFit/>
          </a:bodyPr>
          <a:lstStyle/>
          <a:p>
            <a:r>
              <a:rPr lang="en-IN" sz="3200" b="1" dirty="0" smtClean="0">
                <a:solidFill>
                  <a:schemeClr val="tx2">
                    <a:lumMod val="75000"/>
                  </a:schemeClr>
                </a:solidFill>
              </a:rPr>
              <a:t>                           </a:t>
            </a:r>
            <a:r>
              <a:rPr lang="en-IN" sz="4000" b="1" dirty="0" smtClean="0">
                <a:solidFill>
                  <a:srgbClr val="C00000"/>
                </a:solidFill>
              </a:rPr>
              <a:t>Introduction</a:t>
            </a:r>
            <a:endParaRPr lang="en-IN" sz="4000" dirty="0" smtClean="0">
              <a:solidFill>
                <a:srgbClr val="C00000"/>
              </a:solidFill>
            </a:endParaRPr>
          </a:p>
          <a:p>
            <a:pPr marL="285750" indent="-285750" algn="just"/>
            <a:endParaRPr lang="en-IN" sz="2400" dirty="0"/>
          </a:p>
          <a:p>
            <a:pPr algn="just">
              <a:buFont typeface="Wingdings" pitchFamily="2" charset="2"/>
              <a:buChar char="Ø"/>
            </a:pPr>
            <a:r>
              <a:rPr lang="en-IN" sz="2400" dirty="0"/>
              <a:t> </a:t>
            </a:r>
            <a:r>
              <a:rPr lang="en-IN" dirty="0"/>
              <a:t>B.Sc. (Hons</a:t>
            </a:r>
            <a:r>
              <a:rPr lang="en-IN" dirty="0" smtClean="0"/>
              <a:t>.) Chemistry- 2010, </a:t>
            </a:r>
            <a:r>
              <a:rPr lang="en-IN" dirty="0"/>
              <a:t>Aligarh Muslim University </a:t>
            </a:r>
            <a:r>
              <a:rPr lang="en-IN" dirty="0" smtClean="0"/>
              <a:t>(Distinction)</a:t>
            </a:r>
          </a:p>
          <a:p>
            <a:pPr algn="just">
              <a:buFont typeface="Wingdings" pitchFamily="2" charset="2"/>
              <a:buChar char="Ø"/>
            </a:pPr>
            <a:endParaRPr lang="en-IN" dirty="0"/>
          </a:p>
          <a:p>
            <a:pPr algn="just">
              <a:buFont typeface="Wingdings" pitchFamily="2" charset="2"/>
              <a:buChar char="Ø"/>
            </a:pPr>
            <a:r>
              <a:rPr lang="en-IN" dirty="0"/>
              <a:t> M.Sc</a:t>
            </a:r>
            <a:r>
              <a:rPr lang="en-IN" dirty="0" smtClean="0"/>
              <a:t>. Biotechnology- 2012,  </a:t>
            </a:r>
            <a:r>
              <a:rPr lang="en-IN" dirty="0"/>
              <a:t>Aligarh Muslim University </a:t>
            </a:r>
            <a:r>
              <a:rPr lang="en-IN" dirty="0" smtClean="0"/>
              <a:t>(Distinction)</a:t>
            </a:r>
            <a:endParaRPr lang="en-IN" dirty="0"/>
          </a:p>
          <a:p>
            <a:pPr marL="285750" indent="-285750" algn="just"/>
            <a:r>
              <a:rPr lang="en-IN" dirty="0"/>
              <a:t> </a:t>
            </a:r>
            <a:r>
              <a:rPr lang="en-IN" dirty="0" smtClean="0"/>
              <a:t> </a:t>
            </a:r>
          </a:p>
          <a:p>
            <a:pPr marL="285750" indent="-285750" algn="just">
              <a:buFont typeface="Wingdings" pitchFamily="2" charset="2"/>
              <a:buChar char="Ø"/>
            </a:pPr>
            <a:r>
              <a:rPr lang="en-IN" dirty="0" smtClean="0"/>
              <a:t>Ph.D Biotechnology </a:t>
            </a:r>
            <a:r>
              <a:rPr lang="en-IN" dirty="0"/>
              <a:t>Aligarh Muslim University, </a:t>
            </a:r>
            <a:r>
              <a:rPr lang="en-IN" dirty="0" smtClean="0"/>
              <a:t>India in association with The </a:t>
            </a:r>
            <a:r>
              <a:rPr lang="en-IN" dirty="0"/>
              <a:t>Ohio State </a:t>
            </a:r>
            <a:r>
              <a:rPr lang="en-IN" dirty="0" smtClean="0"/>
              <a:t>University, USA</a:t>
            </a:r>
            <a:r>
              <a:rPr lang="en-IN" dirty="0"/>
              <a:t>, </a:t>
            </a:r>
            <a:r>
              <a:rPr lang="en-IN" dirty="0" smtClean="0"/>
              <a:t>2017. </a:t>
            </a:r>
            <a:r>
              <a:rPr lang="en-US" b="1" dirty="0" smtClean="0"/>
              <a:t>GYTI </a:t>
            </a:r>
            <a:r>
              <a:rPr lang="en-US" dirty="0" smtClean="0"/>
              <a:t>(Gandhian Young Technological Innovation Award)- </a:t>
            </a:r>
            <a:r>
              <a:rPr lang="en-US" b="1" dirty="0" smtClean="0"/>
              <a:t>2016</a:t>
            </a:r>
            <a:r>
              <a:rPr lang="en-US" dirty="0" smtClean="0"/>
              <a:t> for    Ph.D work  (INR 15,00000 for one year)</a:t>
            </a:r>
          </a:p>
          <a:p>
            <a:pPr marL="285750" indent="-285750" algn="just">
              <a:buFont typeface="Wingdings" pitchFamily="2" charset="2"/>
              <a:buChar char="Ø"/>
            </a:pPr>
            <a:endParaRPr lang="en-US" dirty="0" smtClean="0"/>
          </a:p>
          <a:p>
            <a:pPr marL="285750" indent="-285750" algn="just">
              <a:buFont typeface="Wingdings" pitchFamily="2" charset="2"/>
              <a:buChar char="Ø"/>
            </a:pPr>
            <a:r>
              <a:rPr lang="en-US" dirty="0" smtClean="0"/>
              <a:t>Till date I have published more than 40 research publications with overall 778 citations</a:t>
            </a:r>
            <a:endParaRPr lang="en-IN" dirty="0" smtClean="0"/>
          </a:p>
          <a:p>
            <a:pPr marL="285750" indent="-285750" algn="just">
              <a:buFont typeface="Wingdings" pitchFamily="2" charset="2"/>
              <a:buChar char="Ø"/>
            </a:pPr>
            <a:endParaRPr lang="en-IN" dirty="0"/>
          </a:p>
          <a:p>
            <a:pPr marL="285750" indent="-285750" algn="just">
              <a:buFont typeface="Wingdings" pitchFamily="2" charset="2"/>
              <a:buChar char="Ø"/>
            </a:pPr>
            <a:r>
              <a:rPr lang="en-IN" dirty="0"/>
              <a:t> Alumnus of the Indo-US STEM program </a:t>
            </a:r>
            <a:r>
              <a:rPr lang="en-IN" dirty="0" smtClean="0"/>
              <a:t>2016- 2017</a:t>
            </a:r>
            <a:endParaRPr lang="en-IN" dirty="0"/>
          </a:p>
        </p:txBody>
      </p:sp>
    </p:spTree>
    <p:extLst>
      <p:ext uri="{BB962C8B-B14F-4D97-AF65-F5344CB8AC3E}">
        <p14:creationId xmlns:p14="http://schemas.microsoft.com/office/powerpoint/2010/main" val="3158550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457200"/>
            <a:ext cx="8229600" cy="1143000"/>
          </a:xfrm>
        </p:spPr>
        <p:txBody>
          <a:bodyPr>
            <a:normAutofit/>
          </a:bodyPr>
          <a:lstStyle/>
          <a:p>
            <a:r>
              <a:rPr lang="en-US" sz="4000" dirty="0" smtClean="0">
                <a:solidFill>
                  <a:srgbClr val="C00000"/>
                </a:solidFill>
              </a:rPr>
              <a:t>Research work carried out at OSU</a:t>
            </a:r>
            <a:endParaRPr lang="en-IN" sz="4000" dirty="0">
              <a:solidFill>
                <a:srgbClr val="C00000"/>
              </a:solidFill>
            </a:endParaRPr>
          </a:p>
        </p:txBody>
      </p:sp>
      <p:sp>
        <p:nvSpPr>
          <p:cNvPr id="3" name="AutoShape 2" descr="Image result for OHIO STATE FOOTBALL MAT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 name="TextBox 3"/>
          <p:cNvSpPr txBox="1"/>
          <p:nvPr/>
        </p:nvSpPr>
        <p:spPr>
          <a:xfrm>
            <a:off x="1066800" y="1862852"/>
            <a:ext cx="7315200" cy="5078313"/>
          </a:xfrm>
          <a:prstGeom prst="rect">
            <a:avLst/>
          </a:prstGeom>
          <a:noFill/>
        </p:spPr>
        <p:txBody>
          <a:bodyPr wrap="square" rtlCol="0">
            <a:spAutoFit/>
          </a:bodyPr>
          <a:lstStyle/>
          <a:p>
            <a:pPr marL="285750" indent="-285750">
              <a:buFont typeface="Wingdings" pitchFamily="2" charset="2"/>
              <a:buChar char="Ø"/>
            </a:pPr>
            <a:r>
              <a:rPr lang="en-IN" dirty="0">
                <a:solidFill>
                  <a:srgbClr val="000000"/>
                </a:solidFill>
              </a:rPr>
              <a:t>While working at OSU under the supervision of </a:t>
            </a:r>
            <a:r>
              <a:rPr lang="en-IN" dirty="0" smtClean="0">
                <a:solidFill>
                  <a:srgbClr val="000000"/>
                </a:solidFill>
              </a:rPr>
              <a:t> </a:t>
            </a:r>
            <a:r>
              <a:rPr lang="en-US" dirty="0" smtClean="0"/>
              <a:t>Prof. Christopher Jaroniec, I studied effect of Cu (II) binding  on the aggregation behavior of Human prion protein (HuPrP 23- 144)</a:t>
            </a:r>
          </a:p>
          <a:p>
            <a:pPr marL="285750" indent="-285750">
              <a:buFont typeface="Wingdings" pitchFamily="2" charset="2"/>
              <a:buChar char="Ø"/>
            </a:pPr>
            <a:endParaRPr lang="en-US" dirty="0" smtClean="0"/>
          </a:p>
          <a:p>
            <a:pPr marL="285750" indent="-285750">
              <a:buFont typeface="Wingdings" pitchFamily="2" charset="2"/>
              <a:buChar char="Ø"/>
            </a:pPr>
            <a:r>
              <a:rPr lang="en-IN" dirty="0" smtClean="0"/>
              <a:t>HuPrP23-144 </a:t>
            </a:r>
            <a:r>
              <a:rPr lang="en-IN" dirty="0"/>
              <a:t>aggregation is  associated with a heritable amyloid </a:t>
            </a:r>
            <a:r>
              <a:rPr lang="en-IN" dirty="0" smtClean="0"/>
              <a:t>angiopathy</a:t>
            </a:r>
          </a:p>
          <a:p>
            <a:pPr marL="285750" indent="-285750">
              <a:buFont typeface="Wingdings" pitchFamily="2" charset="2"/>
              <a:buChar char="Ø"/>
            </a:pPr>
            <a:endParaRPr lang="en-IN" dirty="0" smtClean="0"/>
          </a:p>
          <a:p>
            <a:pPr marL="285750" indent="-285750">
              <a:buFont typeface="Wingdings" pitchFamily="2" charset="2"/>
              <a:buChar char="Ø"/>
            </a:pPr>
            <a:r>
              <a:rPr lang="en-US" dirty="0" smtClean="0"/>
              <a:t>Cu (II) inhibits the aggregation of HuPrP 23- 144 and further it changes the morphology of aggregates significantly</a:t>
            </a:r>
          </a:p>
          <a:p>
            <a:pPr marL="285750" indent="-285750">
              <a:buFont typeface="Wingdings" pitchFamily="2" charset="2"/>
              <a:buChar char="Ø"/>
            </a:pPr>
            <a:endParaRPr lang="en-US" dirty="0" smtClean="0"/>
          </a:p>
          <a:p>
            <a:pPr marL="285750" indent="-285750">
              <a:buFont typeface="Wingdings" pitchFamily="2" charset="2"/>
              <a:buChar char="Ø"/>
            </a:pPr>
            <a:r>
              <a:rPr lang="en-US" dirty="0" smtClean="0"/>
              <a:t>Still work is in progress, we are trying out figure out how copper modulate the amyloid core region of protein</a:t>
            </a:r>
          </a:p>
          <a:p>
            <a:pPr marL="285750" indent="-285750">
              <a:buFont typeface="Wingdings" pitchFamily="2" charset="2"/>
              <a:buChar char="Ø"/>
            </a:pPr>
            <a:endParaRPr lang="en-US" dirty="0" smtClean="0"/>
          </a:p>
          <a:p>
            <a:pPr marL="285750" indent="-285750">
              <a:buFont typeface="Wingdings" pitchFamily="2" charset="2"/>
              <a:buChar char="Ø"/>
            </a:pPr>
            <a:r>
              <a:rPr lang="en-US" dirty="0" smtClean="0"/>
              <a:t>If everything goes well this could be a “potential discovery” as Chris said.</a:t>
            </a:r>
          </a:p>
          <a:p>
            <a:pPr marL="285750" indent="-285750">
              <a:buFont typeface="Wingdings" pitchFamily="2" charset="2"/>
              <a:buChar char="Ø"/>
            </a:pPr>
            <a:endParaRPr lang="en-US" dirty="0" smtClean="0"/>
          </a:p>
          <a:p>
            <a:pPr marL="285750" indent="-285750">
              <a:buFont typeface="Wingdings" pitchFamily="2" charset="2"/>
              <a:buChar char="Ø"/>
            </a:pPr>
            <a:endParaRPr lang="en-IN" dirty="0"/>
          </a:p>
          <a:p>
            <a:pPr marL="285750" indent="-285750">
              <a:buFont typeface="Wingdings" pitchFamily="2" charset="2"/>
              <a:buChar char="Ø"/>
            </a:pPr>
            <a:endParaRPr lang="en-US" dirty="0" smtClean="0"/>
          </a:p>
          <a:p>
            <a:pPr marL="285750" indent="-285750">
              <a:buFont typeface="Wingdings" pitchFamily="2" charset="2"/>
              <a:buChar char="Ø"/>
            </a:pPr>
            <a:endParaRPr lang="en-IN" dirty="0"/>
          </a:p>
        </p:txBody>
      </p:sp>
    </p:spTree>
    <p:extLst>
      <p:ext uri="{BB962C8B-B14F-4D97-AF65-F5344CB8AC3E}">
        <p14:creationId xmlns:p14="http://schemas.microsoft.com/office/powerpoint/2010/main" val="2223141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031159" y="1924740"/>
            <a:ext cx="7902676" cy="3485460"/>
            <a:chOff x="990601" y="533400"/>
            <a:chExt cx="7902676" cy="3485460"/>
          </a:xfrm>
        </p:grpSpPr>
        <p:pic>
          <p:nvPicPr>
            <p:cNvPr id="1026" name="Picture 2" descr="F:\Aligarh Muslim University\Parvez US\IMG_12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1" y="533400"/>
              <a:ext cx="3352800" cy="30465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24897" y="3643887"/>
              <a:ext cx="3657600" cy="369332"/>
            </a:xfrm>
            <a:prstGeom prst="rect">
              <a:avLst/>
            </a:prstGeom>
            <a:noFill/>
          </p:spPr>
          <p:txBody>
            <a:bodyPr wrap="square" rtlCol="0">
              <a:spAutoFit/>
            </a:bodyPr>
            <a:lstStyle/>
            <a:p>
              <a:r>
                <a:rPr lang="en-US" dirty="0" smtClean="0"/>
                <a:t>Hocking hill station visit </a:t>
              </a:r>
              <a:endParaRPr lang="en-IN" dirty="0"/>
            </a:p>
          </p:txBody>
        </p:sp>
        <p:pic>
          <p:nvPicPr>
            <p:cNvPr id="1027" name="Picture 3" descr="F:\Aligarh Muslim University\Parvez US\IMG_27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533400"/>
              <a:ext cx="3728884" cy="30455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235677" y="3649528"/>
              <a:ext cx="3657600" cy="369332"/>
            </a:xfrm>
            <a:prstGeom prst="rect">
              <a:avLst/>
            </a:prstGeom>
            <a:noFill/>
          </p:spPr>
          <p:txBody>
            <a:bodyPr wrap="square" rtlCol="0">
              <a:spAutoFit/>
            </a:bodyPr>
            <a:lstStyle/>
            <a:p>
              <a:r>
                <a:rPr lang="en-US" dirty="0" smtClean="0"/>
                <a:t>Niagara falls visit</a:t>
              </a:r>
              <a:endParaRPr lang="en-IN" dirty="0"/>
            </a:p>
          </p:txBody>
        </p:sp>
      </p:grpSp>
    </p:spTree>
    <p:extLst>
      <p:ext uri="{BB962C8B-B14F-4D97-AF65-F5344CB8AC3E}">
        <p14:creationId xmlns:p14="http://schemas.microsoft.com/office/powerpoint/2010/main" val="843109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19800" cy="1143000"/>
          </a:xfrm>
        </p:spPr>
        <p:txBody>
          <a:bodyPr/>
          <a:lstStyle/>
          <a:p>
            <a:r>
              <a:rPr lang="en-US" dirty="0" smtClean="0">
                <a:solidFill>
                  <a:srgbClr val="C00000"/>
                </a:solidFill>
              </a:rPr>
              <a:t>Why to study in USA?</a:t>
            </a:r>
            <a:endParaRPr lang="en-IN" dirty="0">
              <a:solidFill>
                <a:srgbClr val="C00000"/>
              </a:solidFill>
            </a:endParaRPr>
          </a:p>
        </p:txBody>
      </p:sp>
      <p:sp>
        <p:nvSpPr>
          <p:cNvPr id="3" name="Content Placeholder 2"/>
          <p:cNvSpPr>
            <a:spLocks noGrp="1"/>
          </p:cNvSpPr>
          <p:nvPr>
            <p:ph idx="1"/>
          </p:nvPr>
        </p:nvSpPr>
        <p:spPr>
          <a:xfrm>
            <a:off x="1143000" y="1722437"/>
            <a:ext cx="8229600" cy="4525963"/>
          </a:xfrm>
        </p:spPr>
        <p:txBody>
          <a:bodyPr>
            <a:normAutofit/>
          </a:bodyPr>
          <a:lstStyle/>
          <a:p>
            <a:pPr>
              <a:buFont typeface="Wingdings" pitchFamily="2" charset="2"/>
              <a:buChar char="Ø"/>
            </a:pPr>
            <a:r>
              <a:rPr lang="en-US" sz="2800" dirty="0" smtClean="0"/>
              <a:t>Top Ranking Universities</a:t>
            </a:r>
          </a:p>
          <a:p>
            <a:pPr>
              <a:buFont typeface="Wingdings" pitchFamily="2" charset="2"/>
              <a:buChar char="Ø"/>
            </a:pPr>
            <a:r>
              <a:rPr lang="en-IN" sz="2800" dirty="0" smtClean="0"/>
              <a:t>Academic flexibility</a:t>
            </a:r>
          </a:p>
          <a:p>
            <a:pPr>
              <a:buFont typeface="Wingdings" pitchFamily="2" charset="2"/>
              <a:buChar char="Ø"/>
            </a:pPr>
            <a:r>
              <a:rPr lang="en-IN" sz="2800" dirty="0" smtClean="0"/>
              <a:t>Funding opportunities</a:t>
            </a:r>
          </a:p>
          <a:p>
            <a:pPr>
              <a:buFont typeface="Wingdings" pitchFamily="2" charset="2"/>
              <a:buChar char="Ø"/>
            </a:pPr>
            <a:r>
              <a:rPr lang="en-IN" sz="2800" dirty="0" smtClean="0"/>
              <a:t> Global contacts </a:t>
            </a:r>
          </a:p>
          <a:p>
            <a:pPr>
              <a:buFont typeface="Wingdings" pitchFamily="2" charset="2"/>
              <a:buChar char="Ø"/>
            </a:pPr>
            <a:r>
              <a:rPr lang="en-US" sz="2800" dirty="0" smtClean="0"/>
              <a:t>Well rounded personality</a:t>
            </a:r>
            <a:endParaRPr lang="en-IN" sz="2800" dirty="0" smtClean="0"/>
          </a:p>
          <a:p>
            <a:pPr>
              <a:buFont typeface="Wingdings" pitchFamily="2" charset="2"/>
              <a:buChar char="Ø"/>
            </a:pPr>
            <a:r>
              <a:rPr lang="en-US" sz="2800" dirty="0" smtClean="0"/>
              <a:t>Travel the world </a:t>
            </a:r>
          </a:p>
          <a:p>
            <a:pPr>
              <a:buFont typeface="Wingdings" pitchFamily="2" charset="2"/>
              <a:buChar char="Ø"/>
            </a:pPr>
            <a:endParaRPr lang="en-IN" sz="2800" dirty="0" smtClean="0"/>
          </a:p>
          <a:p>
            <a:pPr>
              <a:buFont typeface="Wingdings" pitchFamily="2" charset="2"/>
              <a:buChar char="Ø"/>
            </a:pPr>
            <a:endParaRPr lang="en-IN" sz="2800" dirty="0"/>
          </a:p>
        </p:txBody>
      </p:sp>
      <p:pic>
        <p:nvPicPr>
          <p:cNvPr id="1026" name="Picture 2" descr="Image result for wh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6002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028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229600" cy="1143000"/>
          </a:xfrm>
        </p:spPr>
        <p:txBody>
          <a:bodyPr>
            <a:normAutofit fontScale="90000"/>
          </a:bodyPr>
          <a:lstStyle/>
          <a:p>
            <a:r>
              <a:rPr lang="en-US" dirty="0">
                <a:solidFill>
                  <a:srgbClr val="C00000"/>
                </a:solidFill>
              </a:rPr>
              <a:t>Top Ranking Universities</a:t>
            </a:r>
            <a:r>
              <a:rPr lang="en-IN" dirty="0">
                <a:solidFill>
                  <a:srgbClr val="C00000"/>
                </a:solidFill>
              </a:rPr>
              <a:t/>
            </a:r>
            <a:br>
              <a:rPr lang="en-IN" dirty="0">
                <a:solidFill>
                  <a:srgbClr val="C00000"/>
                </a:solidFill>
              </a:rPr>
            </a:br>
            <a:endParaRPr lang="en-IN" dirty="0">
              <a:solidFill>
                <a:srgbClr val="C00000"/>
              </a:solidFill>
            </a:endParaRPr>
          </a:p>
        </p:txBody>
      </p:sp>
      <p:sp>
        <p:nvSpPr>
          <p:cNvPr id="3" name="TextBox 2"/>
          <p:cNvSpPr txBox="1"/>
          <p:nvPr/>
        </p:nvSpPr>
        <p:spPr>
          <a:xfrm>
            <a:off x="762000" y="1219200"/>
            <a:ext cx="5105400" cy="6463308"/>
          </a:xfrm>
          <a:prstGeom prst="rect">
            <a:avLst/>
          </a:prstGeom>
          <a:noFill/>
        </p:spPr>
        <p:txBody>
          <a:bodyPr wrap="square" rtlCol="0">
            <a:spAutoFit/>
          </a:bodyPr>
          <a:lstStyle/>
          <a:p>
            <a:pPr marL="285750" indent="-285750">
              <a:buFont typeface="Wingdings" pitchFamily="2" charset="2"/>
              <a:buChar char="Ø"/>
            </a:pPr>
            <a:r>
              <a:rPr lang="en-IN" dirty="0"/>
              <a:t>According to the latest reports by various highly acclaimed ranking agencies such as the QS World, USA has emerged as a leading country known for its quality </a:t>
            </a:r>
            <a:r>
              <a:rPr lang="en-IN" dirty="0" smtClean="0"/>
              <a:t>education</a:t>
            </a:r>
          </a:p>
          <a:p>
            <a:endParaRPr lang="en-US" dirty="0" smtClean="0"/>
          </a:p>
          <a:p>
            <a:pPr marL="285750" indent="-285750">
              <a:buFont typeface="Wingdings" pitchFamily="2" charset="2"/>
              <a:buChar char="Ø"/>
            </a:pPr>
            <a:r>
              <a:rPr lang="en-US" dirty="0" smtClean="0"/>
              <a:t>Out of top 100 world universities around 30 are from US itself</a:t>
            </a:r>
          </a:p>
          <a:p>
            <a:pPr marL="285750" indent="-285750">
              <a:buFont typeface="Wingdings" pitchFamily="2" charset="2"/>
              <a:buChar char="Ø"/>
            </a:pPr>
            <a:endParaRPr lang="en-US" dirty="0" smtClean="0"/>
          </a:p>
          <a:p>
            <a:pPr marL="285750" indent="-285750">
              <a:buFont typeface="Wingdings" pitchFamily="2" charset="2"/>
              <a:buChar char="Ø"/>
            </a:pPr>
            <a:r>
              <a:rPr lang="en-IN" dirty="0"/>
              <a:t>As per QS ranking 2018 only three Indian institution are in Top 200. IIT Delhi- 172, IIT Bombay- 179 and IISc Bangalore- </a:t>
            </a:r>
            <a:r>
              <a:rPr lang="en-IN" dirty="0" smtClean="0"/>
              <a:t>190</a:t>
            </a:r>
          </a:p>
          <a:p>
            <a:endParaRPr lang="en-IN" dirty="0" smtClean="0"/>
          </a:p>
          <a:p>
            <a:pPr lvl="0" algn="just" fontAlgn="base">
              <a:spcBef>
                <a:spcPct val="0"/>
              </a:spcBef>
              <a:spcAft>
                <a:spcPct val="0"/>
              </a:spcAft>
            </a:pPr>
            <a:r>
              <a:rPr lang="en-US" b="1" dirty="0">
                <a:solidFill>
                  <a:srgbClr val="C00000"/>
                </a:solidFill>
                <a:ea typeface="Times New Roman" pitchFamily="18" charset="0"/>
                <a:cs typeface="Arial" pitchFamily="34" charset="0"/>
              </a:rPr>
              <a:t>World class </a:t>
            </a:r>
            <a:r>
              <a:rPr lang="en-US" b="1" dirty="0" smtClean="0">
                <a:solidFill>
                  <a:srgbClr val="C00000"/>
                </a:solidFill>
                <a:ea typeface="Times New Roman" pitchFamily="18" charset="0"/>
                <a:cs typeface="Arial" pitchFamily="34" charset="0"/>
              </a:rPr>
              <a:t>faculty</a:t>
            </a:r>
            <a:endParaRPr lang="en-US" dirty="0" smtClean="0">
              <a:ea typeface="Times New Roman" pitchFamily="18" charset="0"/>
              <a:cs typeface="Arial" pitchFamily="34" charset="0"/>
            </a:endParaRPr>
          </a:p>
          <a:p>
            <a:pPr lvl="0" algn="just" fontAlgn="base">
              <a:spcBef>
                <a:spcPct val="0"/>
              </a:spcBef>
              <a:spcAft>
                <a:spcPct val="0"/>
              </a:spcAft>
              <a:buFont typeface="Wingdings" pitchFamily="2" charset="2"/>
              <a:buChar char="Ø"/>
            </a:pPr>
            <a:r>
              <a:rPr lang="en-US" dirty="0" smtClean="0">
                <a:latin typeface="Calibri" pitchFamily="34" charset="0"/>
                <a:ea typeface="Times New Roman" pitchFamily="18" charset="0"/>
                <a:cs typeface="Calibri" pitchFamily="34" charset="0"/>
              </a:rPr>
              <a:t>Most </a:t>
            </a:r>
            <a:r>
              <a:rPr lang="en-US" dirty="0">
                <a:latin typeface="Calibri" pitchFamily="34" charset="0"/>
                <a:ea typeface="Times New Roman" pitchFamily="18" charset="0"/>
                <a:cs typeface="Calibri" pitchFamily="34" charset="0"/>
              </a:rPr>
              <a:t>professors in the US universities are well trained and have a strong background of academic and </a:t>
            </a:r>
            <a:r>
              <a:rPr lang="en-US" dirty="0" smtClean="0">
                <a:latin typeface="Calibri" pitchFamily="34" charset="0"/>
                <a:ea typeface="Times New Roman" pitchFamily="18" charset="0"/>
                <a:cs typeface="Calibri" pitchFamily="34" charset="0"/>
              </a:rPr>
              <a:t>years research of experience</a:t>
            </a:r>
          </a:p>
          <a:p>
            <a:pPr lvl="0" algn="just" fontAlgn="base">
              <a:spcBef>
                <a:spcPct val="0"/>
              </a:spcBef>
              <a:spcAft>
                <a:spcPct val="0"/>
              </a:spcAft>
            </a:pPr>
            <a:endParaRPr lang="en-US" dirty="0" smtClean="0">
              <a:solidFill>
                <a:srgbClr val="3B3E4F"/>
              </a:solidFill>
              <a:latin typeface="Calibri" pitchFamily="34" charset="0"/>
              <a:ea typeface="Times New Roman" pitchFamily="18" charset="0"/>
              <a:cs typeface="Calibri" pitchFamily="34" charset="0"/>
            </a:endParaRPr>
          </a:p>
          <a:p>
            <a:pPr lvl="0" algn="just" fontAlgn="base">
              <a:spcBef>
                <a:spcPct val="0"/>
              </a:spcBef>
              <a:spcAft>
                <a:spcPct val="0"/>
              </a:spcAft>
              <a:buFont typeface="Wingdings" pitchFamily="2" charset="2"/>
              <a:buChar char="Ø"/>
            </a:pPr>
            <a:r>
              <a:rPr lang="en-US" dirty="0" smtClean="0">
                <a:latin typeface="Calibri" pitchFamily="34" charset="0"/>
                <a:ea typeface="Times New Roman" pitchFamily="18" charset="0"/>
                <a:cs typeface="Calibri" pitchFamily="34" charset="0"/>
              </a:rPr>
              <a:t>The </a:t>
            </a:r>
            <a:r>
              <a:rPr lang="en-US" dirty="0">
                <a:latin typeface="Calibri" pitchFamily="34" charset="0"/>
                <a:ea typeface="Times New Roman" pitchFamily="18" charset="0"/>
                <a:cs typeface="Calibri" pitchFamily="34" charset="0"/>
              </a:rPr>
              <a:t>professors enjoy introducing new approaches to teaching and research methodologies and always encourage their students to bring out their </a:t>
            </a:r>
            <a:r>
              <a:rPr lang="en-US" dirty="0" smtClean="0">
                <a:latin typeface="Calibri" pitchFamily="34" charset="0"/>
                <a:ea typeface="Times New Roman" pitchFamily="18" charset="0"/>
                <a:cs typeface="Calibri" pitchFamily="34" charset="0"/>
              </a:rPr>
              <a:t>best</a:t>
            </a:r>
            <a:endParaRPr lang="en-IN" dirty="0"/>
          </a:p>
          <a:p>
            <a:pPr marL="285750" indent="-285750">
              <a:buFont typeface="Wingdings" pitchFamily="2" charset="2"/>
              <a:buChar char="Ø"/>
            </a:pPr>
            <a:endParaRPr lang="en-US" dirty="0" smtClean="0"/>
          </a:p>
          <a:p>
            <a:pPr marL="285750" indent="-285750">
              <a:buFont typeface="Wingdings" pitchFamily="2" charset="2"/>
              <a:buChar char="Ø"/>
            </a:pPr>
            <a:endParaRPr lang="en-IN" dirty="0" smtClean="0"/>
          </a:p>
          <a:p>
            <a:pPr marL="285750" indent="-285750">
              <a:buFont typeface="Wingdings" pitchFamily="2" charset="2"/>
              <a:buChar char="Ø"/>
            </a:pPr>
            <a:endParaRPr lang="en-IN" dirty="0"/>
          </a:p>
        </p:txBody>
      </p:sp>
      <p:pic>
        <p:nvPicPr>
          <p:cNvPr id="5122" name="Picture 2" descr="faculty in us universi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953194"/>
            <a:ext cx="2971799" cy="189351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NH-top-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447800"/>
            <a:ext cx="2971799"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05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143000"/>
          </a:xfrm>
        </p:spPr>
        <p:txBody>
          <a:bodyPr>
            <a:normAutofit/>
          </a:bodyPr>
          <a:lstStyle/>
          <a:p>
            <a:r>
              <a:rPr lang="en-US" sz="4000" dirty="0" smtClean="0">
                <a:solidFill>
                  <a:srgbClr val="C00000"/>
                </a:solidFill>
              </a:rPr>
              <a:t>Academic flexibility </a:t>
            </a:r>
            <a:endParaRPr lang="en-IN" sz="4000" dirty="0">
              <a:solidFill>
                <a:srgbClr val="C00000"/>
              </a:solidFill>
            </a:endParaRPr>
          </a:p>
        </p:txBody>
      </p:sp>
      <p:pic>
        <p:nvPicPr>
          <p:cNvPr id="3074" name="Picture 2" descr="Image result for academic flexibi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8406" y="1735282"/>
            <a:ext cx="3281648" cy="22513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76745" y="1828800"/>
            <a:ext cx="4814455" cy="3139321"/>
          </a:xfrm>
          <a:prstGeom prst="rect">
            <a:avLst/>
          </a:prstGeom>
          <a:noFill/>
        </p:spPr>
        <p:txBody>
          <a:bodyPr wrap="square" rtlCol="0">
            <a:spAutoFit/>
          </a:bodyPr>
          <a:lstStyle/>
          <a:p>
            <a:pPr marL="285750" indent="-285750">
              <a:buFont typeface="Wingdings" pitchFamily="2" charset="2"/>
              <a:buChar char="Ø"/>
            </a:pPr>
            <a:r>
              <a:rPr lang="en-IN" dirty="0"/>
              <a:t>The USA education system is flexible in terms of choice of courses within a </a:t>
            </a:r>
            <a:r>
              <a:rPr lang="en-IN" dirty="0" smtClean="0"/>
              <a:t>college or </a:t>
            </a:r>
            <a:r>
              <a:rPr lang="en-IN" dirty="0"/>
              <a:t>university. During the course of study, a student can transfer from one course/stream to another.</a:t>
            </a:r>
          </a:p>
          <a:p>
            <a:pPr marL="285750" indent="-285750">
              <a:buFont typeface="Wingdings" pitchFamily="2" charset="2"/>
              <a:buChar char="Ø"/>
            </a:pPr>
            <a:endParaRPr lang="en-IN" dirty="0" smtClean="0"/>
          </a:p>
          <a:p>
            <a:pPr marL="285750" indent="-285750">
              <a:buFont typeface="Wingdings" pitchFamily="2" charset="2"/>
              <a:buChar char="Ø"/>
            </a:pPr>
            <a:r>
              <a:rPr lang="en-IN" dirty="0"/>
              <a:t>This diversity offers students options to specialize in a variety of academic disciplines and even gain employment </a:t>
            </a:r>
            <a:r>
              <a:rPr lang="en-IN" dirty="0" smtClean="0"/>
              <a:t>training</a:t>
            </a:r>
          </a:p>
          <a:p>
            <a:pPr marL="285750" indent="-285750">
              <a:buFont typeface="Wingdings" pitchFamily="2" charset="2"/>
              <a:buChar char="Ø"/>
            </a:pPr>
            <a:endParaRPr lang="en-US" dirty="0"/>
          </a:p>
          <a:p>
            <a:endParaRPr lang="en-IN" dirty="0"/>
          </a:p>
        </p:txBody>
      </p:sp>
    </p:spTree>
    <p:extLst>
      <p:ext uri="{BB962C8B-B14F-4D97-AF65-F5344CB8AC3E}">
        <p14:creationId xmlns:p14="http://schemas.microsoft.com/office/powerpoint/2010/main" val="1726047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C00000"/>
                </a:solidFill>
              </a:rPr>
              <a:t>Funding opportunities </a:t>
            </a:r>
            <a:endParaRPr lang="en-IN" sz="4000" dirty="0">
              <a:solidFill>
                <a:srgbClr val="C00000"/>
              </a:solidFill>
            </a:endParaRPr>
          </a:p>
        </p:txBody>
      </p:sp>
      <p:pic>
        <p:nvPicPr>
          <p:cNvPr id="3074" name="Picture 2" descr="scholarships in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1339" y="1676400"/>
            <a:ext cx="3100690"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66800" y="4648200"/>
            <a:ext cx="7772400" cy="2031325"/>
          </a:xfrm>
          <a:prstGeom prst="rect">
            <a:avLst/>
          </a:prstGeom>
          <a:noFill/>
        </p:spPr>
        <p:txBody>
          <a:bodyPr wrap="square" rtlCol="0">
            <a:spAutoFit/>
          </a:bodyPr>
          <a:lstStyle/>
          <a:p>
            <a:endParaRPr lang="en-US" b="1" dirty="0" smtClean="0"/>
          </a:p>
          <a:p>
            <a:r>
              <a:rPr lang="en-US" b="1" dirty="0" smtClean="0"/>
              <a:t>Khorana Program</a:t>
            </a:r>
            <a:r>
              <a:rPr lang="en-US" dirty="0" smtClean="0"/>
              <a:t>-  Summer Internship for Indian students in US Universities </a:t>
            </a:r>
          </a:p>
          <a:p>
            <a:r>
              <a:rPr lang="en-US" b="1" dirty="0" smtClean="0"/>
              <a:t>Fulbright fellowship</a:t>
            </a:r>
            <a:r>
              <a:rPr lang="en-US" dirty="0" smtClean="0"/>
              <a:t>- Visiting and full Ph.D fellowship</a:t>
            </a:r>
          </a:p>
          <a:p>
            <a:r>
              <a:rPr lang="en-US" dirty="0" smtClean="0"/>
              <a:t>Various other Ph.D and post doctoral fellowships supported by Indian and US Government</a:t>
            </a:r>
          </a:p>
          <a:p>
            <a:endParaRPr lang="en-US" dirty="0" smtClean="0"/>
          </a:p>
          <a:p>
            <a:endParaRPr lang="en-IN" dirty="0"/>
          </a:p>
        </p:txBody>
      </p:sp>
      <p:sp>
        <p:nvSpPr>
          <p:cNvPr id="4" name="Rectangle 3"/>
          <p:cNvSpPr/>
          <p:nvPr/>
        </p:nvSpPr>
        <p:spPr>
          <a:xfrm>
            <a:off x="838200" y="1676400"/>
            <a:ext cx="4572000" cy="2862322"/>
          </a:xfrm>
          <a:prstGeom prst="rect">
            <a:avLst/>
          </a:prstGeom>
        </p:spPr>
        <p:txBody>
          <a:bodyPr>
            <a:spAutoFit/>
          </a:bodyPr>
          <a:lstStyle/>
          <a:p>
            <a:pPr marL="285750" indent="-285750">
              <a:buFont typeface="Wingdings" pitchFamily="2" charset="2"/>
              <a:buChar char="Ø"/>
            </a:pPr>
            <a:r>
              <a:rPr lang="en-IN" dirty="0"/>
              <a:t>The education definitely falls in the category of value for your money. USA education is the best investment </a:t>
            </a:r>
            <a:r>
              <a:rPr lang="en-IN" dirty="0" smtClean="0"/>
              <a:t>for the future</a:t>
            </a:r>
          </a:p>
          <a:p>
            <a:endParaRPr lang="en-IN" dirty="0" smtClean="0"/>
          </a:p>
          <a:p>
            <a:pPr marL="285750" indent="-285750">
              <a:buFont typeface="Wingdings" pitchFamily="2" charset="2"/>
              <a:buChar char="Ø"/>
            </a:pPr>
            <a:r>
              <a:rPr lang="en-IN" dirty="0" smtClean="0"/>
              <a:t> </a:t>
            </a:r>
            <a:r>
              <a:rPr lang="en-IN" dirty="0"/>
              <a:t>A wide spectrum of tuition fees, accommodation options &amp; financial help from the institutions in the form of scholarships, </a:t>
            </a:r>
            <a:r>
              <a:rPr lang="en-IN" dirty="0" smtClean="0"/>
              <a:t>fee waivers</a:t>
            </a:r>
            <a:r>
              <a:rPr lang="en-IN" dirty="0"/>
              <a:t>, aids, </a:t>
            </a:r>
            <a:r>
              <a:rPr lang="en-IN" dirty="0" err="1" smtClean="0"/>
              <a:t>etc</a:t>
            </a:r>
            <a:r>
              <a:rPr lang="en-IN" dirty="0" smtClean="0"/>
              <a:t> makes </a:t>
            </a:r>
            <a:r>
              <a:rPr lang="en-IN" dirty="0"/>
              <a:t>USA education affordable</a:t>
            </a:r>
          </a:p>
        </p:txBody>
      </p:sp>
    </p:spTree>
    <p:extLst>
      <p:ext uri="{BB962C8B-B14F-4D97-AF65-F5344CB8AC3E}">
        <p14:creationId xmlns:p14="http://schemas.microsoft.com/office/powerpoint/2010/main" val="3260276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C00000"/>
                </a:solidFill>
              </a:rPr>
              <a:t>Global contacts </a:t>
            </a:r>
            <a:endParaRPr lang="en-IN" sz="4000" dirty="0">
              <a:solidFill>
                <a:srgbClr val="C00000"/>
              </a:solidFill>
            </a:endParaRPr>
          </a:p>
        </p:txBody>
      </p:sp>
      <p:sp>
        <p:nvSpPr>
          <p:cNvPr id="5" name="Rectangle 4"/>
          <p:cNvSpPr/>
          <p:nvPr/>
        </p:nvSpPr>
        <p:spPr>
          <a:xfrm>
            <a:off x="914400" y="1371600"/>
            <a:ext cx="4953000" cy="3693319"/>
          </a:xfrm>
          <a:prstGeom prst="rect">
            <a:avLst/>
          </a:prstGeom>
        </p:spPr>
        <p:txBody>
          <a:bodyPr wrap="square">
            <a:spAutoFit/>
          </a:bodyPr>
          <a:lstStyle/>
          <a:p>
            <a:pPr marL="285750" lvl="0" indent="-285750" algn="just" eaLnBrk="0" fontAlgn="base" hangingPunct="0">
              <a:spcBef>
                <a:spcPct val="0"/>
              </a:spcBef>
              <a:spcAft>
                <a:spcPct val="0"/>
              </a:spcAft>
              <a:buFont typeface="Wingdings" pitchFamily="2" charset="2"/>
              <a:buChar char="Ø"/>
            </a:pPr>
            <a:r>
              <a:rPr lang="en-US" dirty="0">
                <a:solidFill>
                  <a:srgbClr val="3B3E4F"/>
                </a:solidFill>
                <a:latin typeface="Calibri" pitchFamily="34" charset="0"/>
                <a:ea typeface="Times New Roman" pitchFamily="18" charset="0"/>
                <a:cs typeface="Calibri" pitchFamily="34" charset="0"/>
              </a:rPr>
              <a:t>Since US Education is very popular among all international students, staying on campus helps students in making new friends from all over the world, learn a lot about other cultures and communities and enrich their </a:t>
            </a:r>
            <a:r>
              <a:rPr lang="en-US" dirty="0" smtClean="0">
                <a:solidFill>
                  <a:srgbClr val="3B3E4F"/>
                </a:solidFill>
                <a:latin typeface="Calibri" pitchFamily="34" charset="0"/>
                <a:ea typeface="Times New Roman" pitchFamily="18" charset="0"/>
                <a:cs typeface="Calibri" pitchFamily="34" charset="0"/>
              </a:rPr>
              <a:t>experiences</a:t>
            </a:r>
          </a:p>
          <a:p>
            <a:pPr marL="285750" lvl="0" indent="-285750" algn="just" eaLnBrk="0" fontAlgn="base" hangingPunct="0">
              <a:spcBef>
                <a:spcPct val="0"/>
              </a:spcBef>
              <a:spcAft>
                <a:spcPct val="0"/>
              </a:spcAft>
              <a:buFont typeface="Wingdings" pitchFamily="2" charset="2"/>
              <a:buChar char="Ø"/>
            </a:pPr>
            <a:endParaRPr lang="en-US" dirty="0">
              <a:solidFill>
                <a:srgbClr val="3B3E4F"/>
              </a:solidFill>
              <a:latin typeface="Calibri" pitchFamily="34" charset="0"/>
              <a:ea typeface="Times New Roman" pitchFamily="18" charset="0"/>
              <a:cs typeface="Calibri" pitchFamily="34" charset="0"/>
            </a:endParaRPr>
          </a:p>
          <a:p>
            <a:pPr marL="285750" lvl="0" indent="-285750" algn="just" eaLnBrk="0" fontAlgn="base" hangingPunct="0">
              <a:spcBef>
                <a:spcPct val="0"/>
              </a:spcBef>
              <a:spcAft>
                <a:spcPct val="0"/>
              </a:spcAft>
              <a:buFont typeface="Wingdings" pitchFamily="2" charset="2"/>
              <a:buChar char="Ø"/>
            </a:pPr>
            <a:r>
              <a:rPr lang="en-US" dirty="0" smtClean="0">
                <a:solidFill>
                  <a:srgbClr val="3B3E4F"/>
                </a:solidFill>
                <a:latin typeface="Calibri" pitchFamily="34" charset="0"/>
                <a:ea typeface="Times New Roman" pitchFamily="18" charset="0"/>
                <a:cs typeface="Calibri" pitchFamily="34" charset="0"/>
              </a:rPr>
              <a:t>For </a:t>
            </a:r>
            <a:r>
              <a:rPr lang="en-US" dirty="0">
                <a:solidFill>
                  <a:srgbClr val="3B3E4F"/>
                </a:solidFill>
                <a:latin typeface="Calibri" pitchFamily="34" charset="0"/>
                <a:ea typeface="Times New Roman" pitchFamily="18" charset="0"/>
                <a:cs typeface="Calibri" pitchFamily="34" charset="0"/>
              </a:rPr>
              <a:t>many international students, living in a hostel/dormitory with other university students gives them an opportunity to meet new people from different backgrounds and make lifelong bonds. When you return home with US qualifications, you boast of your international </a:t>
            </a:r>
            <a:r>
              <a:rPr lang="en-US" dirty="0" smtClean="0">
                <a:solidFill>
                  <a:srgbClr val="3B3E4F"/>
                </a:solidFill>
                <a:latin typeface="Calibri" pitchFamily="34" charset="0"/>
                <a:ea typeface="Times New Roman" pitchFamily="18" charset="0"/>
                <a:cs typeface="Calibri" pitchFamily="34" charset="0"/>
              </a:rPr>
              <a:t>links</a:t>
            </a:r>
            <a:endParaRPr lang="en-US" dirty="0">
              <a:latin typeface="Arial" pitchFamily="34" charset="0"/>
              <a:cs typeface="Arial" pitchFamily="34" charset="0"/>
            </a:endParaRPr>
          </a:p>
        </p:txBody>
      </p:sp>
      <p:pic>
        <p:nvPicPr>
          <p:cNvPr id="2050" name="Picture 2" descr="Image result for global conta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8457" y="1866816"/>
            <a:ext cx="2996151" cy="20193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3390900" y="5348645"/>
            <a:ext cx="5753100"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222222"/>
                </a:solidFill>
                <a:effectLst/>
                <a:latin typeface="Arial Unicode MS" pitchFamily="34" charset="-128"/>
                <a:cs typeface="Arial" pitchFamily="34" charset="0"/>
              </a:rPr>
              <a:t>"</a:t>
            </a:r>
            <a:r>
              <a:rPr kumimoji="0" lang="en-US" b="1" i="0" u="none" strike="noStrike" cap="none" normalizeH="0" baseline="0" dirty="0" smtClean="0">
                <a:ln>
                  <a:noFill/>
                </a:ln>
                <a:solidFill>
                  <a:srgbClr val="222222"/>
                </a:solidFill>
                <a:effectLst/>
                <a:latin typeface="Arial Unicode MS" pitchFamily="34" charset="-128"/>
                <a:cs typeface="Arial" pitchFamily="34" charset="0"/>
              </a:rPr>
              <a:t>In diversity there is beauty and there is strength”</a:t>
            </a:r>
          </a:p>
          <a:p>
            <a:pPr marL="0" marR="0" lvl="0" indent="0" algn="l" defTabSz="914400" rtl="0" eaLnBrk="1" fontAlgn="base" latinLnBrk="0" hangingPunct="1">
              <a:lnSpc>
                <a:spcPct val="100000"/>
              </a:lnSpc>
              <a:spcBef>
                <a:spcPct val="0"/>
              </a:spcBef>
              <a:spcAft>
                <a:spcPct val="0"/>
              </a:spcAft>
              <a:buClrTx/>
              <a:buSzTx/>
              <a:buFontTx/>
              <a:buNone/>
              <a:tabLst/>
            </a:pPr>
            <a:r>
              <a:rPr lang="en-US" dirty="0">
                <a:solidFill>
                  <a:srgbClr val="222222"/>
                </a:solidFill>
                <a:latin typeface="Arial Unicode MS" pitchFamily="34" charset="-128"/>
                <a:cs typeface="Arial" pitchFamily="34" charset="0"/>
              </a:rPr>
              <a:t> </a:t>
            </a:r>
            <a:r>
              <a:rPr lang="en-US" dirty="0" smtClean="0">
                <a:solidFill>
                  <a:srgbClr val="222222"/>
                </a:solidFill>
                <a:latin typeface="Arial Unicode MS" pitchFamily="34" charset="-128"/>
                <a:cs typeface="Arial" pitchFamily="34" charset="0"/>
              </a:rPr>
              <a:t>                                                      </a:t>
            </a:r>
            <a:r>
              <a:rPr kumimoji="0" lang="en-US" b="1" i="1" u="none" strike="noStrike" cap="none" normalizeH="0" baseline="0" dirty="0" smtClean="0">
                <a:ln>
                  <a:noFill/>
                </a:ln>
                <a:solidFill>
                  <a:srgbClr val="C00000"/>
                </a:solidFill>
                <a:effectLst/>
                <a:latin typeface="Arial Unicode MS" pitchFamily="34" charset="-128"/>
                <a:cs typeface="Arial" pitchFamily="34" charset="0"/>
              </a:rPr>
              <a:t>Maya Angelou</a:t>
            </a:r>
            <a:r>
              <a:rPr kumimoji="0" lang="en-US" b="1" i="1" u="none" strike="noStrike" cap="none" normalizeH="0" baseline="0" dirty="0" smtClean="0">
                <a:ln>
                  <a:noFill/>
                </a:ln>
                <a:solidFill>
                  <a:srgbClr val="C00000"/>
                </a:solidFill>
                <a:effectLst/>
                <a:latin typeface="Arial" pitchFamily="34" charset="0"/>
                <a:cs typeface="Arial" pitchFamily="34" charset="0"/>
              </a:rPr>
              <a:t> </a:t>
            </a:r>
          </a:p>
        </p:txBody>
      </p:sp>
    </p:spTree>
    <p:extLst>
      <p:ext uri="{BB962C8B-B14F-4D97-AF65-F5344CB8AC3E}">
        <p14:creationId xmlns:p14="http://schemas.microsoft.com/office/powerpoint/2010/main" val="2580000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906</TotalTime>
  <Words>938</Words>
  <Application>Microsoft Office PowerPoint</Application>
  <PresentationFormat>On-screen Show (4:3)</PresentationFormat>
  <Paragraphs>102</Paragraphs>
  <Slides>14</Slides>
  <Notes>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Research work carried out at OSU</vt:lpstr>
      <vt:lpstr>PowerPoint Presentation</vt:lpstr>
      <vt:lpstr>Why to study in USA?</vt:lpstr>
      <vt:lpstr>Top Ranking Universities </vt:lpstr>
      <vt:lpstr>Academic flexibility </vt:lpstr>
      <vt:lpstr>Funding opportunities </vt:lpstr>
      <vt:lpstr>Global contacts </vt:lpstr>
      <vt:lpstr>Well rounded personality</vt:lpstr>
      <vt:lpstr>Get international experience for your CV</vt:lpstr>
      <vt:lpstr>Travel the world  </vt:lpstr>
      <vt:lpstr>Acknowledgements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Parvez Alam</cp:lastModifiedBy>
  <cp:revision>95</cp:revision>
  <dcterms:created xsi:type="dcterms:W3CDTF">2006-08-16T00:00:00Z</dcterms:created>
  <dcterms:modified xsi:type="dcterms:W3CDTF">2018-02-07T03:16:46Z</dcterms:modified>
</cp:coreProperties>
</file>